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12192000"/>
  <p:embeddedFontLst>
    <p:embeddedFont>
      <p:font typeface="MiSans" panose="020B0604020202020204" charset="-122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86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200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Boosts Training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Assessment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992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1992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8" name="Text 6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8860" y="3120099"/>
            <a:ext cx="5359041" cy="3136383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0" name="Text 8"/>
          <p:cNvSpPr/>
          <p:nvPr/>
        </p:nvSpPr>
        <p:spPr>
          <a:xfrm>
            <a:off x="678860" y="3120099"/>
            <a:ext cx="5359041" cy="31363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8860" y="645839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Quiz Generation Without Grunt Work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4160" y="3120098"/>
            <a:ext cx="5359041" cy="3136384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3" name="Text 11"/>
          <p:cNvSpPr/>
          <p:nvPr/>
        </p:nvSpPr>
        <p:spPr>
          <a:xfrm>
            <a:off x="6254160" y="3120098"/>
            <a:ext cx="5359041" cy="313638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b="14551"/>
          <a:stretch/>
        </p:blipFill>
        <p:spPr>
          <a:xfrm>
            <a:off x="678860" y="1398320"/>
            <a:ext cx="5359067" cy="1560189"/>
          </a:xfrm>
          <a:prstGeom prst="rect">
            <a:avLst/>
          </a:prstGeom>
        </p:spPr>
      </p:pic>
      <p:pic>
        <p:nvPicPr>
          <p:cNvPr id="15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b="9996"/>
          <a:stretch/>
        </p:blipFill>
        <p:spPr>
          <a:xfrm>
            <a:off x="6254140" y="1398308"/>
            <a:ext cx="5359067" cy="156190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099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Quiz Creation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10590" y="4115435"/>
            <a:ext cx="4990465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Quizlet AI and Kahoot AI can automatically generate quizzes, flashcards, and practice questions aligned with learning objectives. This reduces the time and effort required to create assessments.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852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Customized Assessments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78905" y="4115435"/>
            <a:ext cx="4866640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can generate multiple-choice, true-false, and scenario-based questions tailored to specific lessons. This ensures that assessments are relevant and aligned with learning goals.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Auto-Scoring and Feedback Loops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8200" y="1439545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38200" y="1439545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38200" y="3126423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38200" y="3126423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38200" y="4851400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838200" y="4851400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99185" y="1557020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648460" y="16141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Scoring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99185" y="1915160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can mark selected-response tests instantly, providing immediate feedback to learners. This helps learners understand their performance quickly and identify areas for improvement.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99185" y="3243898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648460" y="3301048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Common Mistakes Identification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99185" y="3602038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can surface common wrong answers and draft targeted feedback explanations. This helps trainers identify concept gaps and address them more effectively.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99185" y="4968875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648460" y="502602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 Insights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99185" y="5327015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analyzing assessment data, AI provides insights into learner performance, helping trainers make informed decisions about instructional strategies and content adjustments.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79012" y="-793115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9879012" y="-793115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-298450" y="603059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-298450" y="603059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9" name="Text 7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8340" y="1227772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Tracks Learner Progress Live</a:t>
            </a:r>
            <a:endParaRPr lang="en-US" sz="1600" dirty="0"/>
          </a:p>
        </p:txBody>
      </p:sp>
      <p:pic>
        <p:nvPicPr>
          <p:cNvPr id="11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63" y="1948945"/>
            <a:ext cx="5222916" cy="326594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04215" y="2488882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Analytics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4215" y="3181350"/>
            <a:ext cx="5560695" cy="19088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modules in LMS platforms like Moodle, Canvas, and Microsoft Viva Learning aggregate learner data to track progress and engagement in real-time. This enables proactive coaching and timely interventions.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Engagement Heatmaps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759460" y="4941570"/>
            <a:ext cx="2411730" cy="2411730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759460" y="4941570"/>
            <a:ext cx="2411730" cy="2411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4824413" y="208569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824413" y="208569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95822" y="208573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Visualizing Engagement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6415" y="244387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visualizes which parts of the course lose learner attention, helping trainers identify engagement hotspots and potential drop-off points.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11578" y="208563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6111578" y="208563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302341" y="208567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Correlating Engagement with Performance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02341" y="244381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correlates low engagement with subsequent poor performance, providing insights into how learner behavior impacts learning outcomes.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856996" y="390183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1" name="Text 19"/>
          <p:cNvSpPr/>
          <p:nvPr/>
        </p:nvSpPr>
        <p:spPr>
          <a:xfrm>
            <a:off x="4856996" y="390183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28405" y="390187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Optimization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58998" y="4260014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Based on engagement data, AI suggests content re-sequencing or interactive breaks to boost learner interest and retention.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11478" y="390177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111478" y="390177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02241" y="390181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Improving Completion Rates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02241" y="4259955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using AI-driven analytics, trainers can make data-informed adjustments to their courses, ultimately improving completion and satisfaction rates.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7950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7950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8005" y="5944235"/>
            <a:ext cx="156908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8005" y="5944235"/>
            <a:ext cx="156908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590550" y="-811530"/>
            <a:ext cx="2007870" cy="181673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590550" y="-811530"/>
            <a:ext cx="2007870" cy="1816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15" y="864870"/>
            <a:ext cx="1105662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Scenario Generation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5701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55701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079500" y="1750060"/>
            <a:ext cx="4591685" cy="1911985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557010" y="1750060"/>
            <a:ext cx="4595495" cy="191198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7950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Realistic Role-Plays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07950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ChatGPT and AI Dungeon craft realistic role-plays for negotiation, customer service, or cyber incidents. These scenarios provide immersive practice opportunities for learners.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55701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Cyberattack Simulations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55701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MITRE Caldera AI spins up safe attack simulations for cybersecurity training. This allows learners to practice in a controlled environment without risking real-world consequences.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3470" y="5574665"/>
            <a:ext cx="95275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55650" y="4003040"/>
            <a:ext cx="313499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5650" y="4003040"/>
            <a:ext cx="313499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28-15:21:17-d3ce3r8s8jdo4os5dc00.jpg"/>
          <p:cNvPicPr>
            <a:picLocks noChangeAspect="1"/>
          </p:cNvPicPr>
          <p:nvPr/>
        </p:nvPicPr>
        <p:blipFill>
          <a:blip r:embed="rId3"/>
          <a:srcRect l="30268" r="29421"/>
          <a:stretch/>
        </p:blipFill>
        <p:spPr>
          <a:xfrm>
            <a:off x="742950" y="1594485"/>
            <a:ext cx="3504565" cy="460438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Branching Case Studies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9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312795" y="1511300"/>
            <a:ext cx="1132170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1"/>
          <p:cNvSpPr/>
          <p:nvPr/>
        </p:nvSpPr>
        <p:spPr>
          <a:xfrm>
            <a:off x="3312795" y="1511300"/>
            <a:ext cx="113217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92588" y="1633220"/>
            <a:ext cx="2992027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Decision Trees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492588" y="1934210"/>
            <a:ext cx="7148608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produces branching decision trees that adapt to learner choices, providing a personalized learning experience.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312985" y="3106085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5"/>
          <p:cNvSpPr/>
          <p:nvPr/>
        </p:nvSpPr>
        <p:spPr>
          <a:xfrm>
            <a:off x="3312985" y="3106085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492815" y="3228005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Injecting Twists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492815" y="3528995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can introduce unexpected twists in scenarios, making the learning experience more engaging and reflective of real-world unpredictability.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312985" y="4700869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19"/>
          <p:cNvSpPr/>
          <p:nvPr/>
        </p:nvSpPr>
        <p:spPr>
          <a:xfrm>
            <a:off x="3312985" y="4700869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492815" y="4822789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Facilitator Debrief Notes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92815" y="5123779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supplies facilitator debrief notes, helping trainers guide discussions and reinforce key learning points after scenario-based exercises.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Matrix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Planning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Assessment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10-d3ce3pgs8jdo4os5dbug.jpg"/>
          <p:cNvPicPr>
            <a:picLocks noChangeAspect="1"/>
          </p:cNvPicPr>
          <p:nvPr/>
        </p:nvPicPr>
        <p:blipFill>
          <a:blip r:embed="rId3"/>
          <a:srcRect t="36329"/>
          <a:stretch/>
        </p:blipFill>
        <p:spPr>
          <a:xfrm>
            <a:off x="0" y="-2623"/>
            <a:ext cx="12192045" cy="3439517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>
                  <a:alpha val="53000"/>
                </a:srgbClr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778000" y="2076450"/>
            <a:ext cx="8953500" cy="3636645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6" name="Text 3"/>
          <p:cNvSpPr/>
          <p:nvPr/>
        </p:nvSpPr>
        <p:spPr>
          <a:xfrm>
            <a:off x="1778000" y="2076450"/>
            <a:ext cx="8953500" cy="3636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371090" y="2588578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Learning Paths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rot="1800000">
            <a:off x="-2201768" y="4743937"/>
            <a:ext cx="4659691" cy="465969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>
                  <a:alpha val="53000"/>
                </a:srgbClr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 rot="1800000">
            <a:off x="-2201768" y="4743937"/>
            <a:ext cx="4659691" cy="46596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55215" y="3436938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Recommendations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371090" y="3891280"/>
            <a:ext cx="7767320" cy="1739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Coursera AI and Degreed AI analyze prior completions, skill assessments, and career goals to recommend personalized learning paths. This ensures that learners receive relevant and targeted content.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Just-in-Time Micro-Learning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38321" y="1439500"/>
            <a:ext cx="4982008" cy="229798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38321" y="1439500"/>
            <a:ext cx="4982008" cy="22979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08700" y="1439418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6108700" y="1439418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0738" y="400437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20738" y="400437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91238" y="400418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6091238" y="400418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97992" y="1344253"/>
            <a:ext cx="648944" cy="460994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697992" y="1344253"/>
            <a:ext cx="648944" cy="46099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51690" y="1614118"/>
            <a:ext cx="3582525" cy="3390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Contextual Learning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51690" y="1915098"/>
            <a:ext cx="4450534" cy="16871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serves bite-sized content nuggets triggered by calendar events like upcoming client meetings or project kickoffs, ensuring learners receive relevant knowledge moments before application.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68365" y="1344168"/>
            <a:ext cx="66802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4" name="Text 22"/>
          <p:cNvSpPr/>
          <p:nvPr/>
        </p:nvSpPr>
        <p:spPr>
          <a:xfrm>
            <a:off x="5968365" y="1344168"/>
            <a:ext cx="66802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22085" y="1614043"/>
            <a:ext cx="360045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Boosting Transfer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22085" y="1915033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providing just-in-time learning, AI helps improve knowledge transfer and ensures that learners can apply what they’ve learned in real-world situations.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80403" y="3909123"/>
            <a:ext cx="66675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8" name="Text 26"/>
          <p:cNvSpPr/>
          <p:nvPr/>
        </p:nvSpPr>
        <p:spPr>
          <a:xfrm>
            <a:off x="680403" y="3909123"/>
            <a:ext cx="66675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34123" y="4178998"/>
            <a:ext cx="3449320" cy="4343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Managerial Confidence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34123" y="447998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Just-in-time micro-learning boosts managerial confidence in training ROI by ensuring that learners are well-prepared for upcoming tasks and challenges.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950903" y="3908933"/>
            <a:ext cx="68580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32" name="Text 30"/>
          <p:cNvSpPr/>
          <p:nvPr/>
        </p:nvSpPr>
        <p:spPr>
          <a:xfrm>
            <a:off x="5950903" y="3908933"/>
            <a:ext cx="68580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04623" y="4178808"/>
            <a:ext cx="34683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Scalable Personalization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04623" y="447979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personalization allows trainers to offer individualized growth journeys at scale, without the need for manual counseling for every employee.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6600000">
            <a:off x="-1819027" y="-2263435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6600000">
            <a:off x="-1819027" y="-2263435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0825" y="757555"/>
            <a:ext cx="5974715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Oversight Mandate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882161" y="1787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4882161" y="1787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77702" y="3783235"/>
            <a:ext cx="73818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ysDot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10836278" y="5584982"/>
            <a:ext cx="1784558" cy="1784558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836278" y="5584982"/>
            <a:ext cx="1784558" cy="17845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906041" y="4200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906041" y="4200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0" descr="https://kimi-img.moonshot.cn/pub/slides/slides_tmpl/image/25-09-28-15:21:37-d3ce408s8jdo4os5dc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3623" y="-2023880"/>
            <a:ext cx="5655932" cy="5667176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181600" y="1743075"/>
            <a:ext cx="369633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Validation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181600" y="2082165"/>
            <a:ext cx="654367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validate AI-generated facts, adapt tone to audience culture, and inject real-world stories that algorithms cannot provide. This ensures content accuracy and emotional relevance.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140710" y="4148455"/>
            <a:ext cx="428561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Pedagogical Soundness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140710" y="4487545"/>
            <a:ext cx="758634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oversight ensures that AI-generated content is pedagogically sound, maintaining learner trust and regulatory compliance. Trainers play a crucial role in customizing AI outputs.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Data Handling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2757" y="1978660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722757" y="1978660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66902" y="2230755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6902" y="2230755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12615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412615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80890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580890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93710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093710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36585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36585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6902" y="2266315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Anonymizing Learner Data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45642" y="2714625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Anonymize learner data before AI processing to protect privacy. This ensures that sensitive information is handled ethically and securely.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80890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Securing Consent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59630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 consent for adaptive analytics and maintain opt-out paths. This balances powerful personalization with learner privacy rights and organizational ethical standards.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36585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Auditing for Bias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5325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 recommendation engines for bias and ensure they provide fair and equitable learning opportunities for all learners.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>
                  <a:alpha val="34000"/>
                </a:srgbClr>
              </a:gs>
            </a:gsLst>
            <a:lin ang="5400000" scaled="1"/>
          </a:gra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50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50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180000">
            <a:off x="1336675" y="606234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180000">
            <a:off x="1336675" y="606234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13440000">
            <a:off x="11067699" y="-770038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 rot="13440000">
            <a:off x="11067699" y="-770038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206255" y="1019200"/>
            <a:ext cx="9789809" cy="4819556"/>
          </a:xfrm>
          <a:prstGeom prst="roundRect">
            <a:avLst>
              <a:gd name="adj" fmla="val 0"/>
            </a:avLst>
          </a:prstGeom>
          <a:solidFill>
            <a:srgbClr val="E4F3F7"/>
          </a:solidFill>
          <a:ln/>
        </p:spPr>
      </p:sp>
      <p:sp>
        <p:nvSpPr>
          <p:cNvPr id="11" name="Text 9"/>
          <p:cNvSpPr/>
          <p:nvPr/>
        </p:nvSpPr>
        <p:spPr>
          <a:xfrm>
            <a:off x="1206255" y="1019200"/>
            <a:ext cx="9789809" cy="4819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99590" y="1843405"/>
            <a:ext cx="52197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Phased AI Training Rollout</a:t>
            </a:r>
            <a:endParaRPr lang="en-US" sz="1600" dirty="0"/>
          </a:p>
        </p:txBody>
      </p:sp>
      <p:pic>
        <p:nvPicPr>
          <p:cNvPr id="13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0807"/>
          <a:stretch/>
        </p:blipFill>
        <p:spPr>
          <a:xfrm>
            <a:off x="7133933" y="1019182"/>
            <a:ext cx="3862079" cy="481959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799590" y="2837180"/>
            <a:ext cx="52197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Automation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799590" y="3626485"/>
            <a:ext cx="4837430" cy="1866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Begin with low-risk quiz and slide automation to build faculty trust. Expand to learner analytics and adaptive paths once KPIs improve. Layer on immersive simulations and cross-LMS personalization after governance and faculty literacy mature.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1CFDF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Measuring AI Training ROI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113424" y="5518700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sysDot"/>
          </a:ln>
        </p:spPr>
      </p:sp>
      <p:sp>
        <p:nvSpPr>
          <p:cNvPr id="10" name="Text 8"/>
          <p:cNvSpPr/>
          <p:nvPr/>
        </p:nvSpPr>
        <p:spPr>
          <a:xfrm>
            <a:off x="4113424" y="5518700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17040000">
            <a:off x="4241670" y="5646949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 rot="17040000">
            <a:off x="4241670" y="5646949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-2837528" y="4941301"/>
            <a:ext cx="4489927" cy="4489927"/>
          </a:xfrm>
          <a:prstGeom prst="ellipse">
            <a:avLst/>
          </a:prstGeom>
          <a:solidFill>
            <a:srgbClr val="E4F3F7">
              <a:alpha val="54902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-2837528" y="49413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solidFill>
            <a:srgbClr val="80C8D8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72366" y="1366407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972366" y="1366407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72366" y="240204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72366" y="240204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72366" y="3362302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972366" y="3362302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72366" y="437113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5972366" y="437113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08090" y="1247013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57365" y="1304163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Time Savings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08090" y="1662303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course creation hours saved through AI automation. This helps quantify the efficiency gains and cost savings achieved by leveraging AI tools.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6542" y="2282644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75817" y="233979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Assess Learner Outcomes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26542" y="2697934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Measure quiz error rates, learner completion rates, and satisfaction uplift. These metrics provide insights into the effectiveness of AI-driven training.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08027" y="3230817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7302" y="328796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Skill Application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08027" y="3646107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Assess post-training skill application rates to determine how well learners are applying what they’ve learned in real-world scenarios.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26542" y="4251779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75817" y="4308929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 Instructor Workload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26542" y="4667069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Evaluate instructor workload reduction to understand how AI is freeing up time for more strategic and interactive aspects of training.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78089" y="1640417"/>
            <a:ext cx="1703917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5571" y="1188309"/>
            <a:ext cx="2674531" cy="530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068" y="3392232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648954" y="3608767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961567" y="3392194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32453" y="3608729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Matrix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916943" y="-998135"/>
            <a:ext cx="2180867" cy="209310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916943" y="-998135"/>
            <a:ext cx="2180867" cy="2093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72695" y="950119"/>
            <a:ext cx="7029688" cy="5324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Tasks Meet AI Scale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5572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4142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97395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85965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9218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77885" y="2570480"/>
            <a:ext cx="1819275" cy="8934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790" y="1325245"/>
            <a:ext cx="2809875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647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Suitability Matrix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83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matrix evaluates training tasks based on repetition, data intensity, error risk, and turnaround urgency. It helps identify where AI can significantly enhance efficiency and effectiveness in training.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34865" y="1325245"/>
            <a:ext cx="341884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8470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AI Potential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8406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Tasks with high AI potential include lesson planning, content creation, quiz generation, and tracking learner progress. These tasks are repetitive, data-intensive, and often error-prone, making them ideal for AI automation.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4205" y="1325245"/>
            <a:ext cx="342011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93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Balanced Approach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0229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 AI excels at automating repetitive tasks, human trainers remain essential for customizing content, ensuring relevance, and maintaining learner engagement. A balanced approach is key to leveraging AI effectively.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808" y="5944260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808" y="594426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6" name="Text 4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78815" y="1390015"/>
            <a:ext cx="522224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Criteria That Drive AI Adoption</a:t>
            </a:r>
            <a:endParaRPr lang="en-US" sz="1600" dirty="0"/>
          </a:p>
        </p:txBody>
      </p:sp>
      <p:pic>
        <p:nvPicPr>
          <p:cNvPr id="8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rcRect t="6146"/>
          <a:stretch/>
        </p:blipFill>
        <p:spPr>
          <a:xfrm>
            <a:off x="6473666" y="-2442"/>
            <a:ext cx="5222916" cy="3065228"/>
          </a:xfrm>
          <a:prstGeom prst="rect">
            <a:avLst/>
          </a:prstGeom>
        </p:spPr>
      </p:pic>
      <p:pic>
        <p:nvPicPr>
          <p:cNvPr id="9" name="Image 1" descr="https://kimi-img.moonshot.cn/pub/slides/slides_tmpl/image/25-09-28-15:21:08-d3ce3p0s8jdo4os5dbt0.jpg"/>
          <p:cNvPicPr>
            <a:picLocks noChangeAspect="1"/>
          </p:cNvPicPr>
          <p:nvPr/>
        </p:nvPicPr>
        <p:blipFill>
          <a:blip r:embed="rId4"/>
          <a:srcRect l="18051" r="18051" b="10098"/>
          <a:stretch/>
        </p:blipFill>
        <p:spPr>
          <a:xfrm>
            <a:off x="9209879" y="3257813"/>
            <a:ext cx="2486703" cy="307739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16230" y="2735580"/>
            <a:ext cx="127000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316230" y="3435985"/>
            <a:ext cx="4023360" cy="3314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Repetitive Tasks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315595" y="3953510"/>
            <a:ext cx="4227830" cy="2308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Tasks that require frequent repetition, such as drafting slides or generating quizzes, are prime candidates for AI automation. AI can handle these tasks quickly and accurately, saving trainers valuable time.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4815912" y="2735845"/>
            <a:ext cx="907339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815885" y="3436195"/>
            <a:ext cx="36610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Data-Intensive Tasks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815840" y="3953510"/>
            <a:ext cx="4227830" cy="21805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is particularly effective for tasks involving large volumes of data, such as tracking learner progress or analyzing performance analytics. It can process and interpret data faster than humans, providing actionable insights.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Planning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Drafts Lesson Plans Instantly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36-d3ce400s8jdo4os5dc40.jpg"/>
          <p:cNvPicPr>
            <a:picLocks noChangeAspect="1"/>
          </p:cNvPicPr>
          <p:nvPr/>
        </p:nvPicPr>
        <p:blipFill>
          <a:blip r:embed="rId3"/>
          <a:srcRect l="36858" r="25994"/>
          <a:stretch/>
        </p:blipFill>
        <p:spPr>
          <a:xfrm>
            <a:off x="9142095" y="956310"/>
            <a:ext cx="3510915" cy="4989830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881380" y="177927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ChatGPT for Lesson Plans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63600" y="2118360"/>
            <a:ext cx="7832725" cy="8229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ChatGPT can generate detailed lesson plans, suggested activities, and session structures based on topics or learner levels. It provides a solid foundation that trainers can customize to fit their needs.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86130" y="3449129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Canva AI for Visuals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86130" y="3788219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Canva AI assists with creating visually appealing lesson slides and outlines. It offers design suggestions that can enhance the presentation of lesson content.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587750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Scribe AI for Structure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3587750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Scribe AI provides structure suggestions for different teaching methods and topics. It helps trainers organize their lesson plans more effectively and efficiently.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255957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 Savings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255957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leveraging AI tools, trainers can save significant time on lesson planning, allowing them to focus on more strategic aspects of training, such as learner engagement and content customization.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CEE9F1"/>
              </a:gs>
              <a:gs pos="1200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336675" y="606234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CEE9F1"/>
              </a:gs>
              <a:gs pos="1200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336675" y="606234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633470" y="5574665"/>
            <a:ext cx="95275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746250" y="1547813"/>
            <a:ext cx="8953500" cy="4396422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2" name="Text 10"/>
          <p:cNvSpPr/>
          <p:nvPr/>
        </p:nvSpPr>
        <p:spPr>
          <a:xfrm>
            <a:off x="1746250" y="1547813"/>
            <a:ext cx="8953500" cy="439642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8815" y="679291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Content Assembly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504440" y="2282666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Slide Creation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504440" y="3037840"/>
            <a:ext cx="7354570" cy="23266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2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PowerPoint Copilot and Google Slides AI can automatically generate slide content based on a given topic. They suggest layouts, designs, and content, making the creation process faster and more efficient.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1357</Words>
  <Application>Microsoft Office PowerPoint</Application>
  <PresentationFormat>Widescreen</PresentationFormat>
  <Paragraphs>198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Boosts Training</dc:title>
  <dc:subject>AI Boosts Training</dc:subject>
  <dc:creator>Kimi</dc:creator>
  <cp:lastModifiedBy>Sean</cp:lastModifiedBy>
  <cp:revision>2</cp:revision>
  <dcterms:created xsi:type="dcterms:W3CDTF">2025-12-03T03:42:54Z</dcterms:created>
  <dcterms:modified xsi:type="dcterms:W3CDTF">2025-12-03T03:43:41Z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 Boosts Training","ContentProducer":"001191110108MACG2KBH8F10000","ProduceID":"d4nr2fvaa0v0r8ji2dkg","ReservedCode1":"","ContentPropagator":"001191110108MACG2KBH8F20000","PropagateID":"d4nr2fvaa0v0r8ji2dkg","ReservedCode2":""}</vt:lpwstr>
  </property>
</Properties>
</file>